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3" r:id="rId11"/>
    <p:sldId id="264" r:id="rId12"/>
    <p:sldId id="270" r:id="rId13"/>
    <p:sldId id="272" r:id="rId14"/>
    <p:sldId id="273" r:id="rId15"/>
    <p:sldId id="274" r:id="rId16"/>
    <p:sldId id="275" r:id="rId17"/>
    <p:sldId id="276" r:id="rId18"/>
    <p:sldId id="271" r:id="rId19"/>
    <p:sldId id="265" r:id="rId20"/>
  </p:sldIdLst>
  <p:sldSz cx="14630400" cy="8229600"/>
  <p:notesSz cx="8229600" cy="1463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anit Light" pitchFamily="2" charset="-34"/>
      <p:regular r:id="rId26"/>
    </p:embeddedFont>
    <p:embeddedFont>
      <p:font typeface="Martel Sans" pitchFamily="2" charset="0"/>
      <p:regular r:id="rId27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>
        <p:scale>
          <a:sx n="73" d="100"/>
          <a:sy n="73" d="100"/>
        </p:scale>
        <p:origin x="31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4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8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0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2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58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6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41327"/>
            <a:ext cx="91440" cy="9144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6879947" y="1642109"/>
            <a:ext cx="1180320" cy="453610"/>
          </a:xfrm>
          <a:prstGeom prst="roundRect">
            <a:avLst>
              <a:gd name="adj" fmla="val 17880"/>
            </a:avLst>
          </a:prstGeom>
          <a:solidFill>
            <a:srgbClr val="DFECE9"/>
          </a:solidFill>
          <a:ln/>
        </p:spPr>
      </p:sp>
      <p:sp>
        <p:nvSpPr>
          <p:cNvPr id="9" name="Text 4"/>
          <p:cNvSpPr/>
          <p:nvPr/>
        </p:nvSpPr>
        <p:spPr>
          <a:xfrm>
            <a:off x="7075295" y="1719142"/>
            <a:ext cx="789623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ЗВІТ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ЗДО</a:t>
            </a:r>
            <a:endParaRPr lang="en-US" sz="1400" dirty="0"/>
          </a:p>
        </p:txBody>
      </p:sp>
      <p:sp>
        <p:nvSpPr>
          <p:cNvPr id="10" name="Text 5"/>
          <p:cNvSpPr/>
          <p:nvPr/>
        </p:nvSpPr>
        <p:spPr>
          <a:xfrm>
            <a:off x="6635789" y="27492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Звіт про діяльність закладу дошкільної освіти </a:t>
            </a:r>
            <a:endParaRPr lang="en-US" sz="4450" dirty="0"/>
          </a:p>
        </p:txBody>
      </p:sp>
      <p:sp>
        <p:nvSpPr>
          <p:cNvPr id="11" name="Text 6"/>
          <p:cNvSpPr/>
          <p:nvPr/>
        </p:nvSpPr>
        <p:spPr>
          <a:xfrm>
            <a:off x="6635788" y="42427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(ясла-садок) "СОНЕЧКО" селища Рафалівка </a:t>
            </a:r>
            <a:endParaRPr lang="en-US" sz="4450" dirty="0"/>
          </a:p>
        </p:txBody>
      </p:sp>
      <p:sp>
        <p:nvSpPr>
          <p:cNvPr id="12" name="Text 7"/>
          <p:cNvSpPr/>
          <p:nvPr/>
        </p:nvSpPr>
        <p:spPr>
          <a:xfrm>
            <a:off x="6635788" y="58016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2025-2026 н.р.</a:t>
            </a:r>
            <a:endParaRPr lang="en-US" sz="4450" dirty="0"/>
          </a:p>
        </p:txBody>
      </p:sp>
      <p:sp>
        <p:nvSpPr>
          <p:cNvPr id="13" name="Text 8"/>
          <p:cNvSpPr/>
          <p:nvPr/>
        </p:nvSpPr>
        <p:spPr>
          <a:xfrm>
            <a:off x="6280190" y="62245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7E9AD9-9558-1500-7B98-3C5FAB5E01C4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1A9C12-10E5-E18C-73C5-2BB8B26B8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480" y="0"/>
            <a:ext cx="6172200" cy="822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F3C148-C4A5-AA0B-E722-297A7E32532F}"/>
              </a:ext>
            </a:extLst>
          </p:cNvPr>
          <p:cNvSpPr txBox="1"/>
          <p:nvPr/>
        </p:nvSpPr>
        <p:spPr>
          <a:xfrm>
            <a:off x="7264480" y="716438"/>
            <a:ext cx="752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1407" y="636746"/>
            <a:ext cx="1099899" cy="432554"/>
          </a:xfrm>
          <a:prstGeom prst="roundRect">
            <a:avLst>
              <a:gd name="adj" fmla="val 17344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2972" y="711279"/>
            <a:ext cx="81676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ФІНАНСИ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81407" y="1157168"/>
            <a:ext cx="9722406" cy="697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Фінансово-господарська діяльність</a:t>
            </a:r>
            <a:endParaRPr lang="en-US" sz="43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7" y="2431733"/>
            <a:ext cx="6261497" cy="36410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95116" y="2404348"/>
            <a:ext cx="3132773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Джерела фінансування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595116" y="2972991"/>
            <a:ext cx="6261497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Фінансування закладу здійснюється з місцевого бюджету відповідно до затвердженого кошторису. Контроль за цільовим використанням коштів забезпечується відповідно до чинного законодавства.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5116" y="4588073"/>
            <a:ext cx="6261497" cy="121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Місцевий бюджет — основне джерело</a:t>
            </a:r>
            <a:endParaRPr lang="en-US" sz="1750" dirty="0"/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Батьківська плата за харчування</a:t>
            </a:r>
            <a:endParaRPr lang="en-US" sz="1750" dirty="0"/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Інші надходження (за наявності)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595116" y="6052066"/>
            <a:ext cx="6261497" cy="1293495"/>
          </a:xfrm>
          <a:prstGeom prst="roundRect">
            <a:avLst>
              <a:gd name="adj" fmla="val 7250"/>
            </a:avLst>
          </a:prstGeom>
          <a:solidFill>
            <a:srgbClr val="FCF2B5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358" y="6364248"/>
            <a:ext cx="279083" cy="22324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320683" y="6327577"/>
            <a:ext cx="531268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Дані у діаграмі потребують заповнення на підставі фінансової звітності закладу.</a:t>
            </a:r>
            <a:endParaRPr lang="en-US" sz="17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843A38-7628-1CAC-E33E-D15485B9D95A}"/>
              </a:ext>
            </a:extLst>
          </p:cNvPr>
          <p:cNvSpPr/>
          <p:nvPr/>
        </p:nvSpPr>
        <p:spPr>
          <a:xfrm>
            <a:off x="12581467" y="7530095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3086" y="460236"/>
            <a:ext cx="1454587" cy="417314"/>
          </a:xfrm>
          <a:prstGeom prst="roundRect">
            <a:avLst>
              <a:gd name="adj" fmla="val 17978"/>
            </a:avLst>
          </a:prstGeom>
          <a:solidFill>
            <a:srgbClr val="DFECE9"/>
          </a:solidFill>
          <a:ln/>
        </p:spPr>
      </p:sp>
      <p:sp>
        <p:nvSpPr>
          <p:cNvPr id="3" name="Text 1"/>
          <p:cNvSpPr/>
          <p:nvPr/>
        </p:nvSpPr>
        <p:spPr>
          <a:xfrm>
            <a:off x="857031" y="529967"/>
            <a:ext cx="1186696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ДОСЯГНЕННЯ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23086" y="1058686"/>
            <a:ext cx="9362480" cy="697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Основні результати та досягнення</a:t>
            </a:r>
            <a:endParaRPr lang="en-US" sz="4350" dirty="0"/>
          </a:p>
        </p:txBody>
      </p:sp>
      <p:sp>
        <p:nvSpPr>
          <p:cNvPr id="6" name="Text 3"/>
          <p:cNvSpPr/>
          <p:nvPr/>
        </p:nvSpPr>
        <p:spPr>
          <a:xfrm>
            <a:off x="382416" y="6390084"/>
            <a:ext cx="2790944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Творчі здобутки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382416" y="6882945"/>
            <a:ext cx="417266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Участь вихованців у конкурсах, виставках. 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028486" y="5196029"/>
            <a:ext cx="3324106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Підвищення кваліфікації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4241086" y="5657731"/>
            <a:ext cx="5322014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Педагогічні працівники пройшли курси підвищення кваліфікації відповідно до плану, а також провели атестацію педагогічних працівників "6 педагогів", за 2 спеціальностями - 1 педагог. Присвоєння 2 категорії - 5 педагоги, присвоєння 1 категорії - 1 педагог, підтвердження - 1.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10667941" y="6101319"/>
            <a:ext cx="2790944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Робота з батьками</a:t>
            </a:r>
            <a:endParaRPr lang="en-US" sz="2150" dirty="0"/>
          </a:p>
        </p:txBody>
      </p:sp>
      <p:sp>
        <p:nvSpPr>
          <p:cNvPr id="13" name="Text 8"/>
          <p:cNvSpPr/>
          <p:nvPr/>
        </p:nvSpPr>
        <p:spPr>
          <a:xfrm>
            <a:off x="10174466" y="6528615"/>
            <a:ext cx="417266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Проведено батьківські збори, консультації, спільні заходи для зміцнення партнерства</a:t>
            </a:r>
            <a:endParaRPr lang="en-US" sz="17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BD3A50-33C7-E368-2F2E-07BAEBB7BD5D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CBF5ED-5BF6-86EC-B56B-9CBF33A2A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6" t="18981"/>
          <a:stretch/>
        </p:blipFill>
        <p:spPr>
          <a:xfrm>
            <a:off x="10085566" y="1897977"/>
            <a:ext cx="3323868" cy="3984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3FEA29-0E7C-07A5-EF4C-93E6D0B79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97" b="18113"/>
          <a:stretch/>
        </p:blipFill>
        <p:spPr>
          <a:xfrm>
            <a:off x="4977924" y="2119692"/>
            <a:ext cx="3323868" cy="27130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39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9300B-A6C2-8AFB-AFBE-06758FB9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630400" cy="83219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A7C033-E35D-B641-664E-849693A711D7}"/>
              </a:ext>
            </a:extLst>
          </p:cNvPr>
          <p:cNvSpPr/>
          <p:nvPr/>
        </p:nvSpPr>
        <p:spPr>
          <a:xfrm>
            <a:off x="3253154" y="5240215"/>
            <a:ext cx="8053754" cy="7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333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436EB-64D7-DE8B-1077-E02864AA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2578100"/>
            <a:ext cx="2489200" cy="3073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91EF9-0A78-6934-668C-318BA8DC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94" y="52557"/>
            <a:ext cx="2489200" cy="23834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92649C-A551-0317-1364-F5ECCBABA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050" y="2552640"/>
            <a:ext cx="2336800" cy="3124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D8D75-6F2B-2FF6-EC4D-B5BF2C78DB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45" t="12351"/>
          <a:stretch/>
        </p:blipFill>
        <p:spPr>
          <a:xfrm>
            <a:off x="3168650" y="4241800"/>
            <a:ext cx="2806700" cy="3862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E2FA08-0AD1-EF6B-B177-FEAA99232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266" y="125692"/>
            <a:ext cx="3420533" cy="406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08ADF6-004E-AC25-14AD-CFF448007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0" y="52557"/>
            <a:ext cx="2971799" cy="3657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5DBA00-071A-AD3E-E101-7CF139176E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" y="3860739"/>
            <a:ext cx="2967195" cy="42431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997016-31A8-3D0D-7919-AC5C8D1651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5210" y="125573"/>
            <a:ext cx="2768973" cy="38622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F961DA-3AD5-390C-F87E-3DF7230BA97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751" b="7314"/>
          <a:stretch/>
        </p:blipFill>
        <p:spPr>
          <a:xfrm>
            <a:off x="8650630" y="133785"/>
            <a:ext cx="2336800" cy="2323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6FE9BE-4E5B-4582-7BB7-E5658BB83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349" b="4343"/>
          <a:stretch/>
        </p:blipFill>
        <p:spPr>
          <a:xfrm>
            <a:off x="6065994" y="5838259"/>
            <a:ext cx="2489200" cy="22752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B5017C-7B62-ABDE-55AC-14CA552AA02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260" b="17549"/>
          <a:stretch/>
        </p:blipFill>
        <p:spPr>
          <a:xfrm>
            <a:off x="11108265" y="4326050"/>
            <a:ext cx="3420534" cy="3862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9A73E6-0BE3-4FD6-2B8E-BA11815C4A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1608" y="5838259"/>
            <a:ext cx="2315821" cy="22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4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847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53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002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713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265920" y="121920"/>
            <a:ext cx="1203127" cy="152400"/>
          </a:xfrm>
          <a:prstGeom prst="roundRect">
            <a:avLst>
              <a:gd name="adj" fmla="val 36000"/>
            </a:avLst>
          </a:prstGeom>
          <a:solidFill>
            <a:srgbClr val="FEE2E2"/>
          </a:solidFill>
          <a:ln/>
        </p:spPr>
      </p:sp>
      <p:sp>
        <p:nvSpPr>
          <p:cNvPr id="6" name="Text 2"/>
          <p:cNvSpPr/>
          <p:nvPr/>
        </p:nvSpPr>
        <p:spPr>
          <a:xfrm>
            <a:off x="9326880" y="141327"/>
            <a:ext cx="1081207" cy="113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50"/>
              </a:lnSpc>
              <a:buNone/>
            </a:pPr>
            <a:r>
              <a:rPr lang="en-US" sz="700" dirty="0">
                <a:solidFill>
                  <a:srgbClr val="991B1B"/>
                </a:solidFill>
                <a:latin typeface="PPMori, sans-serif Medium" pitchFamily="34" charset="0"/>
                <a:ea typeface="PPMori, sans-serif Medium" pitchFamily="34" charset="-122"/>
                <a:cs typeface="PPMori, sans-serif Medium" pitchFamily="34" charset="-120"/>
              </a:rPr>
              <a:t> Error uploading image.</a:t>
            </a:r>
            <a:endParaRPr lang="en-US" sz="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0" y="141327"/>
            <a:ext cx="91440" cy="9144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44260" y="614363"/>
            <a:ext cx="1155859" cy="406241"/>
          </a:xfrm>
          <a:prstGeom prst="roundRect">
            <a:avLst>
              <a:gd name="adj" fmla="val 17588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879396" y="685681"/>
            <a:ext cx="885587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ПІДСУМКИ</a:t>
            </a:r>
            <a:endParaRPr lang="en-US" sz="1300" dirty="0"/>
          </a:p>
        </p:txBody>
      </p:sp>
      <p:sp>
        <p:nvSpPr>
          <p:cNvPr id="10" name="Text 5"/>
          <p:cNvSpPr/>
          <p:nvPr/>
        </p:nvSpPr>
        <p:spPr>
          <a:xfrm>
            <a:off x="744260" y="1100257"/>
            <a:ext cx="6641187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Висновки та перспективи</a:t>
            </a:r>
            <a:endParaRPr lang="en-US" sz="41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13" y="2070259"/>
            <a:ext cx="318968" cy="3189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435298" y="2063710"/>
            <a:ext cx="329743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Стабільність контингенту</a:t>
            </a:r>
            <a:endParaRPr lang="en-US" sz="2050" dirty="0"/>
          </a:p>
        </p:txBody>
      </p:sp>
      <p:sp>
        <p:nvSpPr>
          <p:cNvPr id="13" name="Text 7"/>
          <p:cNvSpPr/>
          <p:nvPr/>
        </p:nvSpPr>
        <p:spPr>
          <a:xfrm>
            <a:off x="1435298" y="2515553"/>
            <a:ext cx="696444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Забезпечено повне охоплення дітей дошкільною освітою відповідно до потреб громади</a:t>
            </a:r>
            <a:endParaRPr lang="en-US" sz="16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13" y="3579852"/>
            <a:ext cx="318968" cy="31896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435298" y="3573304"/>
            <a:ext cx="2761893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Якість освітніх послуг</a:t>
            </a:r>
            <a:endParaRPr lang="en-US" sz="2050" dirty="0"/>
          </a:p>
        </p:txBody>
      </p:sp>
      <p:sp>
        <p:nvSpPr>
          <p:cNvPr id="16" name="Text 9"/>
          <p:cNvSpPr/>
          <p:nvPr/>
        </p:nvSpPr>
        <p:spPr>
          <a:xfrm>
            <a:off x="1435298" y="4025146"/>
            <a:ext cx="696444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Реалізація освітньої програми відповідає вимогам Базового компонента дошкільної освіти</a:t>
            </a:r>
            <a:endParaRPr lang="en-US" sz="16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13" y="5089446"/>
            <a:ext cx="318968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435298" y="5082897"/>
            <a:ext cx="3615571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Розвиток матеріальної бази</a:t>
            </a:r>
            <a:endParaRPr lang="en-US" sz="2050" dirty="0"/>
          </a:p>
        </p:txBody>
      </p:sp>
      <p:sp>
        <p:nvSpPr>
          <p:cNvPr id="19" name="Text 11"/>
          <p:cNvSpPr/>
          <p:nvPr/>
        </p:nvSpPr>
        <p:spPr>
          <a:xfrm>
            <a:off x="1435298" y="5534739"/>
            <a:ext cx="6964442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Заплановано оновлення ігрового обладнання, ремонт приміщень та благоустрій території</a:t>
            </a:r>
            <a:endParaRPr lang="en-US" sz="1650" dirty="0"/>
          </a:p>
        </p:txBody>
      </p:sp>
      <p:sp>
        <p:nvSpPr>
          <p:cNvPr id="20" name="Shape 12"/>
          <p:cNvSpPr/>
          <p:nvPr/>
        </p:nvSpPr>
        <p:spPr>
          <a:xfrm>
            <a:off x="744260" y="6418064"/>
            <a:ext cx="7655481" cy="1197173"/>
          </a:xfrm>
          <a:prstGeom prst="roundRect">
            <a:avLst>
              <a:gd name="adj" fmla="val 7460"/>
            </a:avLst>
          </a:prstGeom>
          <a:solidFill>
            <a:srgbClr val="B6FCB8"/>
          </a:solidFill>
          <a:ln/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05" y="6711077"/>
            <a:ext cx="265748" cy="212646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1435298" y="6670477"/>
            <a:ext cx="6751796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Заклад готовий до нового навчального року та виконання поставлених завдань.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952619"/>
            <a:ext cx="2408634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37498" y="1047946"/>
            <a:ext cx="212121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ЗАГАЛЬНА ІНФОРМАЦІЯ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367129" y="15011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Паспорт закладу</a:t>
            </a:r>
            <a:endParaRPr lang="en-US" sz="4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87698"/>
            <a:ext cx="4082891" cy="22682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6011108"/>
            <a:ext cx="42051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909318" y="2674620"/>
            <a:ext cx="4028599" cy="2184440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878838" y="2674620"/>
            <a:ext cx="121920" cy="2184440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9" name="Text 6"/>
          <p:cNvSpPr/>
          <p:nvPr/>
        </p:nvSpPr>
        <p:spPr>
          <a:xfrm>
            <a:off x="6258052" y="2931914"/>
            <a:ext cx="32009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Найменування закладу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258052" y="3513058"/>
            <a:ext cx="342257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Заклад дошкільної освіти (ясла-садок) "СОНЕЧКО" селища Рафалівка 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0164730" y="2674620"/>
            <a:ext cx="4112973" cy="2184440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0134250" y="2674620"/>
            <a:ext cx="121920" cy="2184440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13" name="Text 10"/>
          <p:cNvSpPr/>
          <p:nvPr/>
        </p:nvSpPr>
        <p:spPr>
          <a:xfrm>
            <a:off x="10513465" y="2931914"/>
            <a:ext cx="34226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Тип організації освітньої діяльності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513465" y="3867388"/>
            <a:ext cx="34226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Ясла; дитячий садок 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5909318" y="5085874"/>
            <a:ext cx="4028599" cy="1821537"/>
          </a:xfrm>
          <a:prstGeom prst="roundRect">
            <a:avLst>
              <a:gd name="adj" fmla="val 8032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878838" y="5085874"/>
            <a:ext cx="121920" cy="1821537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17" name="Text 14"/>
          <p:cNvSpPr/>
          <p:nvPr/>
        </p:nvSpPr>
        <p:spPr>
          <a:xfrm>
            <a:off x="6258052" y="53431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Директор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258052" y="5924312"/>
            <a:ext cx="34225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Василина ГОШТА</a:t>
            </a:r>
            <a:endParaRPr lang="en-US" sz="1750" dirty="0"/>
          </a:p>
        </p:txBody>
      </p:sp>
      <p:sp>
        <p:nvSpPr>
          <p:cNvPr id="19" name="Shape 16"/>
          <p:cNvSpPr/>
          <p:nvPr/>
        </p:nvSpPr>
        <p:spPr>
          <a:xfrm>
            <a:off x="10164730" y="5085874"/>
            <a:ext cx="4112973" cy="1821537"/>
          </a:xfrm>
          <a:prstGeom prst="roundRect">
            <a:avLst>
              <a:gd name="adj" fmla="val 8032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10134250" y="5085874"/>
            <a:ext cx="121920" cy="1821537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21" name="Text 18"/>
          <p:cNvSpPr/>
          <p:nvPr/>
        </p:nvSpPr>
        <p:spPr>
          <a:xfrm>
            <a:off x="10513465" y="53431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Адреса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10452503" y="5924312"/>
            <a:ext cx="370763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селище Рафалівка, вул. Ринкова 2.</a:t>
            </a:r>
            <a:endParaRPr lang="en-US" sz="175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0AF822-4A72-7068-9693-BA797AF1B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3" y="2649921"/>
            <a:ext cx="5491771" cy="425749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000F25-8C86-90A1-09C4-6136A1913AFF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ECE9"/>
          </a:solidFill>
          <a:ln/>
        </p:spPr>
      </p:sp>
      <p:sp>
        <p:nvSpPr>
          <p:cNvPr id="4" name="Shape 1"/>
          <p:cNvSpPr/>
          <p:nvPr/>
        </p:nvSpPr>
        <p:spPr>
          <a:xfrm>
            <a:off x="6069330" y="484346"/>
            <a:ext cx="1069896" cy="284559"/>
          </a:xfrm>
          <a:prstGeom prst="roundRect">
            <a:avLst>
              <a:gd name="adj" fmla="val 19669"/>
            </a:avLst>
          </a:prstGeom>
          <a:solidFill>
            <a:srgbClr val="DFECE9"/>
          </a:solidFill>
          <a:ln/>
        </p:spPr>
      </p:sp>
      <p:sp>
        <p:nvSpPr>
          <p:cNvPr id="5" name="Text 2"/>
          <p:cNvSpPr/>
          <p:nvPr/>
        </p:nvSpPr>
        <p:spPr>
          <a:xfrm>
            <a:off x="6169223" y="534233"/>
            <a:ext cx="870109" cy="184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КОНТИНГЕНТ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069330" y="817721"/>
            <a:ext cx="4210883" cy="52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Кількість вихованців</a:t>
            </a:r>
            <a:endParaRPr lang="en-US" sz="3250" dirty="0"/>
          </a:p>
        </p:txBody>
      </p:sp>
      <p:sp>
        <p:nvSpPr>
          <p:cNvPr id="7" name="Text 4"/>
          <p:cNvSpPr/>
          <p:nvPr/>
        </p:nvSpPr>
        <p:spPr>
          <a:xfrm>
            <a:off x="6069330" y="1604963"/>
            <a:ext cx="7978140" cy="549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80</a:t>
            </a:r>
            <a:endParaRPr lang="en-US" sz="4300" dirty="0"/>
          </a:p>
        </p:txBody>
      </p:sp>
      <p:sp>
        <p:nvSpPr>
          <p:cNvPr id="8" name="Text 5"/>
          <p:cNvSpPr/>
          <p:nvPr/>
        </p:nvSpPr>
        <p:spPr>
          <a:xfrm>
            <a:off x="9017318" y="2329458"/>
            <a:ext cx="2082165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Всього дітей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069330" y="2663071"/>
            <a:ext cx="7978140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 обліку в закладі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069330" y="3221950"/>
            <a:ext cx="7978140" cy="549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4300" dirty="0"/>
          </a:p>
        </p:txBody>
      </p:sp>
      <p:sp>
        <p:nvSpPr>
          <p:cNvPr id="11" name="Text 8"/>
          <p:cNvSpPr/>
          <p:nvPr/>
        </p:nvSpPr>
        <p:spPr>
          <a:xfrm>
            <a:off x="9017318" y="3946446"/>
            <a:ext cx="2082165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Груп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069330" y="4280059"/>
            <a:ext cx="7978140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комплектовано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069330" y="4838938"/>
            <a:ext cx="7978140" cy="549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4300" dirty="0"/>
          </a:p>
        </p:txBody>
      </p:sp>
      <p:sp>
        <p:nvSpPr>
          <p:cNvPr id="14" name="Text 11"/>
          <p:cNvSpPr/>
          <p:nvPr/>
        </p:nvSpPr>
        <p:spPr>
          <a:xfrm>
            <a:off x="9017318" y="5563433"/>
            <a:ext cx="2082165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Ясельна група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069330" y="5897047"/>
            <a:ext cx="7978140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 3 років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069330" y="6455926"/>
            <a:ext cx="7978140" cy="549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4300" dirty="0"/>
          </a:p>
        </p:txBody>
      </p:sp>
      <p:sp>
        <p:nvSpPr>
          <p:cNvPr id="17" name="Text 14"/>
          <p:cNvSpPr/>
          <p:nvPr/>
        </p:nvSpPr>
        <p:spPr>
          <a:xfrm>
            <a:off x="9017318" y="7180421"/>
            <a:ext cx="2082165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Дошкільні групи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6069330" y="7514034"/>
            <a:ext cx="7978140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від 2 до 6(7) років</a:t>
            </a:r>
            <a:endParaRPr lang="en-US" sz="13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D3C4F2A-904F-D348-BF77-EC3F9EA20952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9C296F-4697-D48D-84C3-895C75D7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4808"/>
            <a:ext cx="54863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68291" y="494824"/>
            <a:ext cx="1410533" cy="299799"/>
          </a:xfrm>
          <a:prstGeom prst="roundRect">
            <a:avLst>
              <a:gd name="adj" fmla="val 18669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1675805" y="552331"/>
            <a:ext cx="1195507" cy="184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КАДРОВИЙ СКЛАД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984091" y="1142464"/>
            <a:ext cx="4716066" cy="52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4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Педагогічний колектив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1568291" y="1547455"/>
            <a:ext cx="11493698" cy="231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7716322" y="2043795"/>
            <a:ext cx="2390894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Кваліфікаційні категорії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7518442" y="2603199"/>
            <a:ext cx="6875978" cy="693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Педагогічні працівники закладу мають різні кваліфікаційні категорії та педагогічні звання, що підтверджує високий рівень професійної підготовки колективу.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7917538" y="5133173"/>
            <a:ext cx="5543669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Спеціаліст вищої категорії — 1 осіб</a:t>
            </a:r>
            <a:endParaRPr lang="en-US" sz="24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Спеціаліст І категорії — 6 осіб</a:t>
            </a:r>
            <a:endParaRPr lang="en-US" sz="24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Спеціаліст ІІ категорії — 6 осіб</a:t>
            </a:r>
            <a:endParaRPr lang="en-US" sz="24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Спеціаліст без категорії — 2 осіб</a:t>
            </a:r>
            <a:endParaRPr lang="en-US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BC39AC-868F-E288-5DEB-AFEFA6212473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Створено зображення: Організаційна структура садочка">
            <a:extLst>
              <a:ext uri="{FF2B5EF4-FFF2-40B4-BE49-F238E27FC236}">
                <a16:creationId xmlns:a16="http://schemas.microsoft.com/office/drawing/2014/main" id="{375AE781-4263-CE59-E3DA-7DF6D9C5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" y="1969492"/>
            <a:ext cx="6049686" cy="60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715552" y="321277"/>
            <a:ext cx="1301472" cy="261699"/>
          </a:xfrm>
          <a:prstGeom prst="roundRect">
            <a:avLst>
              <a:gd name="adj" fmla="val 20022"/>
            </a:avLst>
          </a:prstGeom>
          <a:solidFill>
            <a:srgbClr val="DFECE9"/>
          </a:solidFill>
          <a:ln/>
        </p:spPr>
      </p:sp>
      <p:sp>
        <p:nvSpPr>
          <p:cNvPr id="3" name="Text 1"/>
          <p:cNvSpPr/>
          <p:nvPr/>
        </p:nvSpPr>
        <p:spPr>
          <a:xfrm>
            <a:off x="1809016" y="367949"/>
            <a:ext cx="1114544" cy="168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ОСВІТНІЙ ПРОЦЕС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1646476" y="763429"/>
            <a:ext cx="5742146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Реалізація освітньої програми</a:t>
            </a:r>
            <a:endParaRPr lang="en-US" sz="3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59" y="950596"/>
            <a:ext cx="9791581" cy="518624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845545" y="4711060"/>
            <a:ext cx="2523062" cy="302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Планування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1275400" y="5099759"/>
            <a:ext cx="5100467" cy="612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Складання річного та календарно-тематичного плану.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715552" y="1563418"/>
            <a:ext cx="3229485" cy="302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Організація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1485898" y="2019500"/>
            <a:ext cx="3962401" cy="408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Щоденна діяльність, режимні та ігрові моменти.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466315" y="1550918"/>
            <a:ext cx="3496009" cy="302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Моніторинг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8466315" y="1939617"/>
            <a:ext cx="4228841" cy="408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Спостереження та діагностика розвитку дітей.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9451420" y="4711228"/>
            <a:ext cx="2523062" cy="302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Аналіз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9123532" y="5106582"/>
            <a:ext cx="5100467" cy="612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Підсумки, довідки про проведення та корекція заходів і звітність.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460772" y="6081231"/>
            <a:ext cx="13855700" cy="1052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uk-UA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	</a:t>
            </a:r>
            <a:r>
              <a:rPr lang="en-US" sz="20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Освітній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процес у закладі організовано відповідно до Базового компонента дошкільної освіти України та затвердженої освітньої програми. Планування здійснюється на рівні закладу та кожної групи окремо, з урахуванням вікових особливостей вихованців. </a:t>
            </a:r>
            <a:endParaRPr lang="uk-UA" sz="2000" dirty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0" indent="0" algn="l">
              <a:buNone/>
            </a:pPr>
            <a:r>
              <a:rPr lang="uk-UA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	</a:t>
            </a:r>
            <a:r>
              <a:rPr lang="en-US" sz="20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Щоденна</a:t>
            </a: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організація передбачає різні види діяльності: ігрову, пізнавальну, художньо-естетичну, фізичну. Система моніторингу включає спостереження за розвитком дітей, проведення діагностики та фіксацію результатів. </a:t>
            </a:r>
            <a:endParaRPr lang="en-US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44A665-40B7-4F98-E768-40CDAFBD3ED2}"/>
              </a:ext>
            </a:extLst>
          </p:cNvPr>
          <p:cNvSpPr/>
          <p:nvPr/>
        </p:nvSpPr>
        <p:spPr>
          <a:xfrm>
            <a:off x="12581467" y="7721600"/>
            <a:ext cx="2048933" cy="382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758" y="616506"/>
            <a:ext cx="1353860" cy="397669"/>
          </a:xfrm>
          <a:prstGeom prst="roundRect">
            <a:avLst>
              <a:gd name="adj" fmla="val 17668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4751" y="686752"/>
            <a:ext cx="108787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ХАРЧУВАННЯ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731758" y="1091208"/>
            <a:ext cx="6121241" cy="653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Організація харчування</a:t>
            </a:r>
            <a:endParaRPr lang="en-US" sz="41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58" y="2326719"/>
            <a:ext cx="6328410" cy="333553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90398" y="3520916"/>
            <a:ext cx="908923" cy="164544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738" y="3557468"/>
            <a:ext cx="91440" cy="914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84708" y="3543776"/>
            <a:ext cx="680323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Сніданок·20%</a:t>
            </a:r>
            <a:endParaRPr lang="en-US" sz="700" dirty="0"/>
          </a:p>
        </p:txBody>
      </p:sp>
      <p:sp>
        <p:nvSpPr>
          <p:cNvPr id="9" name="Text 5"/>
          <p:cNvSpPr/>
          <p:nvPr/>
        </p:nvSpPr>
        <p:spPr>
          <a:xfrm>
            <a:off x="5686782" y="3543776"/>
            <a:ext cx="278249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·20%</a:t>
            </a:r>
            <a:endParaRPr lang="en-US" sz="700" dirty="0"/>
          </a:p>
        </p:txBody>
      </p:sp>
      <p:sp>
        <p:nvSpPr>
          <p:cNvPr id="10" name="Text 6"/>
          <p:cNvSpPr/>
          <p:nvPr/>
        </p:nvSpPr>
        <p:spPr>
          <a:xfrm>
            <a:off x="5723334" y="3543776"/>
            <a:ext cx="24527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700" dirty="0"/>
          </a:p>
        </p:txBody>
      </p:sp>
      <p:sp>
        <p:nvSpPr>
          <p:cNvPr id="11" name="Shape 7"/>
          <p:cNvSpPr/>
          <p:nvPr/>
        </p:nvSpPr>
        <p:spPr>
          <a:xfrm>
            <a:off x="5090398" y="3746421"/>
            <a:ext cx="708065" cy="164544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738" y="3782973"/>
            <a:ext cx="91440" cy="914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284708" y="3769281"/>
            <a:ext cx="479465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Обід·40%</a:t>
            </a:r>
            <a:endParaRPr lang="en-US" sz="700" dirty="0"/>
          </a:p>
        </p:txBody>
      </p:sp>
      <p:sp>
        <p:nvSpPr>
          <p:cNvPr id="14" name="Text 9"/>
          <p:cNvSpPr/>
          <p:nvPr/>
        </p:nvSpPr>
        <p:spPr>
          <a:xfrm>
            <a:off x="5485924" y="3769281"/>
            <a:ext cx="278249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·40%</a:t>
            </a:r>
            <a:endParaRPr lang="en-US" sz="700" dirty="0"/>
          </a:p>
        </p:txBody>
      </p:sp>
      <p:sp>
        <p:nvSpPr>
          <p:cNvPr id="15" name="Text 10"/>
          <p:cNvSpPr/>
          <p:nvPr/>
        </p:nvSpPr>
        <p:spPr>
          <a:xfrm>
            <a:off x="5522476" y="3769281"/>
            <a:ext cx="24527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700" dirty="0"/>
          </a:p>
        </p:txBody>
      </p:sp>
      <p:sp>
        <p:nvSpPr>
          <p:cNvPr id="16" name="Shape 11"/>
          <p:cNvSpPr/>
          <p:nvPr/>
        </p:nvSpPr>
        <p:spPr>
          <a:xfrm>
            <a:off x="5090398" y="3971925"/>
            <a:ext cx="990600" cy="164544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738" y="4008477"/>
            <a:ext cx="91440" cy="914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284708" y="3994785"/>
            <a:ext cx="762000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Полуденок·20%</a:t>
            </a:r>
            <a:endParaRPr lang="en-US" sz="700" dirty="0"/>
          </a:p>
        </p:txBody>
      </p:sp>
      <p:sp>
        <p:nvSpPr>
          <p:cNvPr id="19" name="Text 13"/>
          <p:cNvSpPr/>
          <p:nvPr/>
        </p:nvSpPr>
        <p:spPr>
          <a:xfrm>
            <a:off x="5768459" y="3994785"/>
            <a:ext cx="278249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·20%</a:t>
            </a:r>
            <a:endParaRPr lang="en-US" sz="700" dirty="0"/>
          </a:p>
        </p:txBody>
      </p:sp>
      <p:sp>
        <p:nvSpPr>
          <p:cNvPr id="20" name="Text 14"/>
          <p:cNvSpPr/>
          <p:nvPr/>
        </p:nvSpPr>
        <p:spPr>
          <a:xfrm>
            <a:off x="5805011" y="3994785"/>
            <a:ext cx="24527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700" dirty="0"/>
          </a:p>
        </p:txBody>
      </p:sp>
      <p:sp>
        <p:nvSpPr>
          <p:cNvPr id="21" name="Shape 15"/>
          <p:cNvSpPr/>
          <p:nvPr/>
        </p:nvSpPr>
        <p:spPr>
          <a:xfrm>
            <a:off x="5090398" y="4197429"/>
            <a:ext cx="830699" cy="164544"/>
          </a:xfrm>
          <a:prstGeom prst="roundRect">
            <a:avLst>
              <a:gd name="adj" fmla="val 77800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738" y="4233982"/>
            <a:ext cx="91440" cy="9144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284708" y="4220289"/>
            <a:ext cx="602099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Вечеря·20%</a:t>
            </a:r>
            <a:endParaRPr lang="en-US" sz="700" dirty="0"/>
          </a:p>
        </p:txBody>
      </p:sp>
      <p:sp>
        <p:nvSpPr>
          <p:cNvPr id="24" name="Text 17"/>
          <p:cNvSpPr/>
          <p:nvPr/>
        </p:nvSpPr>
        <p:spPr>
          <a:xfrm>
            <a:off x="5608558" y="4220289"/>
            <a:ext cx="278249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·20%</a:t>
            </a:r>
            <a:endParaRPr lang="en-US" sz="700" dirty="0"/>
          </a:p>
        </p:txBody>
      </p:sp>
      <p:sp>
        <p:nvSpPr>
          <p:cNvPr id="25" name="Text 18"/>
          <p:cNvSpPr/>
          <p:nvPr/>
        </p:nvSpPr>
        <p:spPr>
          <a:xfrm>
            <a:off x="5645110" y="4220289"/>
            <a:ext cx="24527" cy="118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00" dirty="0">
                <a:solidFill>
                  <a:srgbClr val="2C3249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·</a:t>
            </a:r>
            <a:endParaRPr lang="en-US" sz="700" dirty="0"/>
          </a:p>
        </p:txBody>
      </p:sp>
      <p:sp>
        <p:nvSpPr>
          <p:cNvPr id="26" name="Text 19"/>
          <p:cNvSpPr/>
          <p:nvPr/>
        </p:nvSpPr>
        <p:spPr>
          <a:xfrm>
            <a:off x="7577852" y="1819751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Основні показники</a:t>
            </a:r>
            <a:endParaRPr lang="en-US" sz="3200" dirty="0"/>
          </a:p>
        </p:txBody>
      </p:sp>
      <p:sp>
        <p:nvSpPr>
          <p:cNvPr id="27" name="Text 20"/>
          <p:cNvSpPr/>
          <p:nvPr/>
        </p:nvSpPr>
        <p:spPr>
          <a:xfrm>
            <a:off x="7462242" y="2321102"/>
            <a:ext cx="6328410" cy="1285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Організація харчування в закладі здійснюється відповідно до норм харчування, затверджених МОЗ України. Раціон збалансовано за основними нутрієнтами з урахуванням вікових потреб дітей.</a:t>
            </a:r>
            <a:endParaRPr lang="en-US" sz="2000" dirty="0"/>
          </a:p>
        </p:txBody>
      </p:sp>
      <p:sp>
        <p:nvSpPr>
          <p:cNvPr id="28" name="Text 21"/>
          <p:cNvSpPr/>
          <p:nvPr/>
        </p:nvSpPr>
        <p:spPr>
          <a:xfrm>
            <a:off x="7543919" y="3773170"/>
            <a:ext cx="6328410" cy="1487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Вартість харчування на день — 60,65 грн</a:t>
            </a:r>
            <a:endParaRPr lang="en-US" sz="20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Охоплення гарячим харчуванням — 100%</a:t>
            </a:r>
            <a:endParaRPr lang="en-US" sz="20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Контроль якості продуктів — щоденно</a:t>
            </a:r>
            <a:endParaRPr lang="en-US" sz="20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Медичний контроль — відповідно до графіка</a:t>
            </a:r>
            <a:endParaRPr lang="en-US" sz="2000" dirty="0"/>
          </a:p>
        </p:txBody>
      </p:sp>
      <p:sp>
        <p:nvSpPr>
          <p:cNvPr id="29" name="Shape 22"/>
          <p:cNvSpPr/>
          <p:nvPr/>
        </p:nvSpPr>
        <p:spPr>
          <a:xfrm>
            <a:off x="7577852" y="5909072"/>
            <a:ext cx="6328410" cy="1487091"/>
          </a:xfrm>
          <a:prstGeom prst="roundRect">
            <a:avLst>
              <a:gd name="adj" fmla="val 5906"/>
            </a:avLst>
          </a:prstGeom>
          <a:solidFill>
            <a:srgbClr val="B6D6FC"/>
          </a:solidFill>
          <a:ln/>
        </p:spPr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926" y="6200775"/>
            <a:ext cx="261342" cy="209074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8257341" y="6163013"/>
            <a:ext cx="5439847" cy="964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Меню затверджується медичним працівником та керівником закладу з урахуванням сезонності та норм харчування. Погоджено держспоживслужбою. </a:t>
            </a: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5AB776A-6F8D-D743-EB57-7E832D19347B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ECE9"/>
          </a:solidFill>
          <a:ln/>
        </p:spPr>
      </p:sp>
      <p:sp>
        <p:nvSpPr>
          <p:cNvPr id="4" name="Shape 1"/>
          <p:cNvSpPr/>
          <p:nvPr/>
        </p:nvSpPr>
        <p:spPr>
          <a:xfrm>
            <a:off x="6168628" y="721043"/>
            <a:ext cx="2531388" cy="348853"/>
          </a:xfrm>
          <a:prstGeom prst="roundRect">
            <a:avLst>
              <a:gd name="adj" fmla="val 18775"/>
            </a:avLst>
          </a:prstGeom>
          <a:solidFill>
            <a:srgbClr val="DFECE9"/>
          </a:solidFill>
          <a:ln/>
        </p:spPr>
      </p:sp>
      <p:sp>
        <p:nvSpPr>
          <p:cNvPr id="5" name="Text 2"/>
          <p:cNvSpPr/>
          <p:nvPr/>
        </p:nvSpPr>
        <p:spPr>
          <a:xfrm>
            <a:off x="6285548" y="779502"/>
            <a:ext cx="2297549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МАТЕРІАЛЬНО-ТЕХНІЧНА БАЗА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168628" y="1136809"/>
            <a:ext cx="7779544" cy="1218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Стан матеріально-технічного забезпечення</a:t>
            </a:r>
            <a:endParaRPr lang="en-US" sz="3800" dirty="0"/>
          </a:p>
        </p:txBody>
      </p:sp>
      <p:sp>
        <p:nvSpPr>
          <p:cNvPr id="7" name="Shape 4"/>
          <p:cNvSpPr/>
          <p:nvPr/>
        </p:nvSpPr>
        <p:spPr>
          <a:xfrm>
            <a:off x="6168628" y="2606278"/>
            <a:ext cx="7779544" cy="1100018"/>
          </a:xfrm>
          <a:prstGeom prst="roundRect">
            <a:avLst>
              <a:gd name="adj" fmla="val 744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71153" y="2808803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🏫</a:t>
            </a: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Будівля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371153" y="3213854"/>
            <a:ext cx="737449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 поверхи, наявне ПРУ, відповідність санітарним нормам, потребує ремонту.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68628" y="3873698"/>
            <a:ext cx="7779544" cy="1100018"/>
          </a:xfrm>
          <a:prstGeom prst="roundRect">
            <a:avLst>
              <a:gd name="adj" fmla="val 744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71153" y="4076224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🎨</a:t>
            </a: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Обладнання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71153" y="4481274"/>
            <a:ext cx="737449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Ігрове, навчальне, спортивне обладнання по групах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168628" y="5141119"/>
            <a:ext cx="7779544" cy="1100018"/>
          </a:xfrm>
          <a:prstGeom prst="roundRect">
            <a:avLst>
              <a:gd name="adj" fmla="val 744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71153" y="5343644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🌳</a:t>
            </a: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Ділянка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371153" y="5748695"/>
            <a:ext cx="737449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Благоустрій території, ігрові майданчики, озеленення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168628" y="6408539"/>
            <a:ext cx="7779544" cy="1100018"/>
          </a:xfrm>
          <a:prstGeom prst="roundRect">
            <a:avLst>
              <a:gd name="adj" fmla="val 744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71153" y="6611064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💻</a:t>
            </a: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Цифровізація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6371153" y="7016115"/>
            <a:ext cx="737449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Наявність телевізора, 3 ноутбуки, 3 принтери,  інтернет.</a:t>
            </a:r>
            <a:endParaRPr lang="en-US" sz="15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6FF0C4-A534-D749-F232-DDBE4790EF35}"/>
              </a:ext>
            </a:extLst>
          </p:cNvPr>
          <p:cNvSpPr/>
          <p:nvPr/>
        </p:nvSpPr>
        <p:spPr>
          <a:xfrm>
            <a:off x="12581467" y="7609046"/>
            <a:ext cx="2048933" cy="494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FF312D-8EDE-9B0E-B9E2-3AFB7A09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270" y="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4F482-1EE5-B1CC-F14A-90B687771D6A}"/>
              </a:ext>
            </a:extLst>
          </p:cNvPr>
          <p:cNvSpPr/>
          <p:nvPr/>
        </p:nvSpPr>
        <p:spPr>
          <a:xfrm>
            <a:off x="12581467" y="7513162"/>
            <a:ext cx="2048933" cy="590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266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599</Words>
  <Application>Microsoft Macintosh PowerPoint</Application>
  <PresentationFormat>Произвольный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-apple-system, BlinkMacSystemFont, Segoe UI, Roboto, Helvetica Neue, Arial, sans-serif Medium</vt:lpstr>
      <vt:lpstr>Martel Sans</vt:lpstr>
      <vt:lpstr>PPMori, sans-serif Medium</vt:lpstr>
      <vt:lpstr>Calibri</vt:lpstr>
      <vt:lpstr>Kanit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Microsoft Office User</cp:lastModifiedBy>
  <cp:revision>5</cp:revision>
  <dcterms:created xsi:type="dcterms:W3CDTF">2026-04-22T11:43:17Z</dcterms:created>
  <dcterms:modified xsi:type="dcterms:W3CDTF">2026-04-26T19:57:36Z</dcterms:modified>
</cp:coreProperties>
</file>